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86" r:id="rId5"/>
    <p:sldId id="285" r:id="rId6"/>
    <p:sldId id="279" r:id="rId7"/>
    <p:sldId id="281" r:id="rId8"/>
    <p:sldId id="262" r:id="rId9"/>
    <p:sldId id="275" r:id="rId10"/>
    <p:sldId id="284" r:id="rId11"/>
    <p:sldId id="261" r:id="rId12"/>
    <p:sldId id="274" r:id="rId13"/>
    <p:sldId id="282" r:id="rId14"/>
    <p:sldId id="260" r:id="rId15"/>
    <p:sldId id="273" r:id="rId16"/>
    <p:sldId id="280" r:id="rId17"/>
    <p:sldId id="259" r:id="rId18"/>
    <p:sldId id="272" r:id="rId19"/>
    <p:sldId id="263" r:id="rId20"/>
    <p:sldId id="264" r:id="rId21"/>
    <p:sldId id="276" r:id="rId22"/>
    <p:sldId id="265" r:id="rId23"/>
    <p:sldId id="277" r:id="rId24"/>
    <p:sldId id="266" r:id="rId25"/>
    <p:sldId id="278" r:id="rId26"/>
    <p:sldId id="267" r:id="rId27"/>
    <p:sldId id="271" r:id="rId28"/>
    <p:sldId id="268" r:id="rId29"/>
    <p:sldId id="269" r:id="rId30"/>
    <p:sldId id="270" r:id="rId31"/>
  </p:sldIdLst>
  <p:sldSz cx="10058400" cy="77724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428" y="114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4531" cy="351442"/>
          </a:xfrm>
          <a:prstGeom prst="rect">
            <a:avLst/>
          </a:prstGeom>
        </p:spPr>
        <p:txBody>
          <a:bodyPr vert="horz" lIns="83750" tIns="41875" rIns="83750" bIns="4187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01" y="0"/>
            <a:ext cx="4034531" cy="351442"/>
          </a:xfrm>
          <a:prstGeom prst="rect">
            <a:avLst/>
          </a:prstGeom>
        </p:spPr>
        <p:txBody>
          <a:bodyPr vert="horz" lIns="83750" tIns="41875" rIns="83750" bIns="41875" rtlCol="0"/>
          <a:lstStyle>
            <a:lvl1pPr algn="r">
              <a:defRPr sz="1100"/>
            </a:lvl1pPr>
          </a:lstStyle>
          <a:p>
            <a:fld id="{AAAFF2BD-4366-47FC-94EB-CAD6CEE4B4A6}" type="datetimeFigureOut">
              <a:rPr lang="en-US" smtClean="0"/>
              <a:t>10/22/2019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1025" y="877888"/>
            <a:ext cx="306705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0" tIns="41875" rIns="83750" bIns="418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498" y="3379580"/>
            <a:ext cx="7446105" cy="2765633"/>
          </a:xfrm>
          <a:prstGeom prst="rect">
            <a:avLst/>
          </a:prstGeom>
        </p:spPr>
        <p:txBody>
          <a:bodyPr vert="horz" lIns="83750" tIns="41875" rIns="83750" bIns="418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1659"/>
            <a:ext cx="4034531" cy="351441"/>
          </a:xfrm>
          <a:prstGeom prst="rect">
            <a:avLst/>
          </a:prstGeom>
        </p:spPr>
        <p:txBody>
          <a:bodyPr vert="horz" lIns="83750" tIns="41875" rIns="83750" bIns="4187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01" y="6671659"/>
            <a:ext cx="4034531" cy="351441"/>
          </a:xfrm>
          <a:prstGeom prst="rect">
            <a:avLst/>
          </a:prstGeom>
        </p:spPr>
        <p:txBody>
          <a:bodyPr vert="horz" lIns="83750" tIns="41875" rIns="83750" bIns="41875" rtlCol="0" anchor="b"/>
          <a:lstStyle>
            <a:lvl1pPr algn="r">
              <a:defRPr sz="1100"/>
            </a:lvl1pPr>
          </a:lstStyle>
          <a:p>
            <a:fld id="{9F9FAA15-1DE2-448A-BB03-6B828DCB87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3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84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5714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370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179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0050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259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431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649881" y="3995377"/>
            <a:ext cx="5199375" cy="3784558"/>
          </a:xfrm>
          <a:prstGeom prst="rect">
            <a:avLst/>
          </a:prstGeom>
        </p:spPr>
        <p:txBody>
          <a:bodyPr lIns="86073" tIns="43036" rIns="86073" bIns="43036"/>
          <a:lstStyle/>
          <a:p>
            <a:r>
              <a:rPr lang="en-US" dirty="0"/>
              <a:t>MOST improved Performance</a:t>
            </a:r>
            <a:endParaRPr dirty="0"/>
          </a:p>
          <a:p>
            <a:endParaRPr dirty="0"/>
          </a:p>
          <a:p>
            <a:r>
              <a:rPr lang="en-US" dirty="0"/>
              <a:t>Class 1 Chemtrade Refinery Services</a:t>
            </a:r>
            <a:endParaRPr dirty="0"/>
          </a:p>
          <a:p>
            <a:r>
              <a:rPr lang="en-US" dirty="0"/>
              <a:t>Class 2 Carbo Ceramics Inc.</a:t>
            </a:r>
            <a:endParaRPr dirty="0"/>
          </a:p>
          <a:p>
            <a:r>
              <a:rPr lang="en-US" dirty="0"/>
              <a:t>Class 3 UOP, Shreveport</a:t>
            </a:r>
            <a:endParaRPr dirty="0"/>
          </a:p>
          <a:p>
            <a:r>
              <a:rPr lang="en-US" dirty="0"/>
              <a:t>Class 4 Westlake Chemical Corporation</a:t>
            </a:r>
            <a:endParaRPr dirty="0"/>
          </a:p>
          <a:p>
            <a:endParaRPr dirty="0"/>
          </a:p>
        </p:txBody>
      </p:sp>
      <p:sp>
        <p:nvSpPr>
          <p:cNvPr id="236" name="CustomShape 2"/>
          <p:cNvSpPr/>
          <p:nvPr/>
        </p:nvSpPr>
        <p:spPr>
          <a:xfrm>
            <a:off x="3681654" y="7989769"/>
            <a:ext cx="2815814" cy="419996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447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74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43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6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jp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12" Type="http://schemas.openxmlformats.org/officeDocument/2006/relationships/image" Target="../media/image140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132.png"/><Relationship Id="rId9" Type="http://schemas.openxmlformats.org/officeDocument/2006/relationships/image" Target="../media/image1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2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61" y="0"/>
            <a:ext cx="9942646" cy="7754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27760" y="1267967"/>
            <a:ext cx="7729728" cy="432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761488" y="4828032"/>
            <a:ext cx="4550664" cy="1161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565647" y="3072383"/>
            <a:ext cx="987551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223504" y="6632447"/>
            <a:ext cx="1094231" cy="518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46703" y="4120896"/>
            <a:ext cx="3191255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F9D93-1107-4393-8556-7528010B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738664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(12 sites)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CA87C1-812D-46FA-BFBF-5E4C3C727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920" y="1678424"/>
            <a:ext cx="9052560" cy="5878532"/>
          </a:xfrm>
        </p:spPr>
        <p:txBody>
          <a:bodyPr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ExxonMobil – Baton Rouge Plastics Plant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ExxonMobil – Baton Rouge Polyolefins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Formosa Plastics Corp.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GRACE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Honeywell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– Geismar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Pigment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Occidental Chemical Corp., - Geismar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Occidental Chemical Corp., - Taft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Shintech Louisiana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SNF Flopam – Plaquemine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Syngenta Crop Protection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Petrochemicals and Refining USA Inc. – Styrenics Complex;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2FDEA3-0EE4-4E57-8CF9-D22C9091A4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615" y="0"/>
            <a:ext cx="9747692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95727" y="4120896"/>
            <a:ext cx="5190744" cy="1301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59023" y="2877311"/>
            <a:ext cx="4349496" cy="771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23504" y="6632447"/>
            <a:ext cx="1088136" cy="509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41776" y="2316479"/>
            <a:ext cx="2999231" cy="1828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736847" y="2877311"/>
            <a:ext cx="612648" cy="6979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370576" y="3340608"/>
            <a:ext cx="94487" cy="109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Most Improved Performance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Formosa Plastics &amp; Chemicals, Baton Rouge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Paul Heurtevant, Plant Manager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Rusty Daigle, Mgr. Safety &amp; Health  </a:t>
            </a: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9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738664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(15 sites)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920" y="1828800"/>
            <a:ext cx="4375404" cy="5539978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Products &amp; Chemicals – HyCo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Americas Styrenics Chemical Co LLC – St. James Plant;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Biolab Inc.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DuPont – Pontchartrain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Eastman Chemical Company – St. Gabriel;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Ingevity South Carolina LLC – DeRidder;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Lyondellbasell Industries – Calcasieu;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Methanex Services, LLC - Geism</a:t>
            </a:r>
            <a:r>
              <a:rPr lang="en-US" sz="2400" dirty="0"/>
              <a:t>ar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470898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Nalco Champion, Ecolab Company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NOVA Chemicals Olefins LLC – Geismar;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Occidental Chemical Corp. – Convent;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Olin Chlor Alkali Products – Plaquemine;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Olin Chlor Alkali Products - St. Gabriel;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Westlake Vinyls Co LP - Geismar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8223504" y="6632447"/>
            <a:ext cx="1091183" cy="53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7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148584" y="4145279"/>
            <a:ext cx="3709416" cy="1636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10255" y="2901695"/>
            <a:ext cx="4340352" cy="7559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23504" y="6632447"/>
            <a:ext cx="1091183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41776" y="2340864"/>
            <a:ext cx="2889504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443728" y="2901695"/>
            <a:ext cx="573024" cy="265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Most Improved Performance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Americas Styrenics LLC, St. James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Jacob LaSavia, Plant Manager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Guy Ward, EHS&amp;S Manager</a:t>
            </a: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5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738664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(23 sites)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1787651"/>
            <a:ext cx="4375404" cy="572464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– Addis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- Geismar ALGUS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– Geismar ASU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– Norco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– Plaquemine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Liquide – Taft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BASF Corporation – North Geismar;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BASF Corp., Vidalia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BASF Corp., Zachary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Cabot Corporation – Ville Platte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Dexco Polymers LP – Plaquemine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Honeywell International – Baton Rouge;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5092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Lonza, Lake Charles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Mexichem Fluor Inc. - Iberville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Praxair Inc., Member of Linde Group – Geismar;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Praxair Inc., Member of Linde Group - St. Charles;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Praxair Inc., Member of Linde Group – Sulphur;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CII Carbon LLC – Chalmette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CII Carbon LLC -  Gramercy Calcining Plant;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CII Carbon LLC - Lake Charles Calcining Plant;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CII Carbon LLC – Norco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UOP, Honeywell Company – Baton Rouge;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Westlake – Lake Charles North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3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138" y="0"/>
            <a:ext cx="9845169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322576" y="4145279"/>
            <a:ext cx="5391912" cy="2673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10255" y="2877311"/>
            <a:ext cx="4352544" cy="774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96656" y="6632447"/>
            <a:ext cx="1094231" cy="524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17391" y="2316479"/>
            <a:ext cx="3020567" cy="1767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931664" y="4803647"/>
            <a:ext cx="103632" cy="112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Most Improved Performance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Rain CII Carbon LLC, Lake Charles </a:t>
            </a:r>
          </a:p>
          <a:p>
            <a:pPr algn="ctr">
              <a:lnSpc>
                <a:spcPct val="100000"/>
              </a:lnSpc>
            </a:pP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Ross Gares, </a:t>
            </a:r>
            <a:r>
              <a:rPr lang="en-US" sz="3520" i="1" dirty="0">
                <a:solidFill>
                  <a:schemeClr val="tx2"/>
                </a:solidFill>
                <a:latin typeface="Calibri"/>
              </a:rPr>
              <a:t>Plant </a:t>
            </a: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Manager (2016-2019)</a:t>
            </a:r>
          </a:p>
          <a:p>
            <a:pPr algn="ctr">
              <a:lnSpc>
                <a:spcPct val="100000"/>
              </a:lnSpc>
            </a:pP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Marvin Lubin, Plant Manager (2019-present)</a:t>
            </a: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7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858767" y="5437632"/>
            <a:ext cx="2258567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786127" y="1316736"/>
            <a:ext cx="6592824" cy="1380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052816" y="5681471"/>
            <a:ext cx="789431" cy="771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4517135" y="5754623"/>
            <a:ext cx="813815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979407" y="5998464"/>
            <a:ext cx="161544" cy="137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833616" y="6534911"/>
            <a:ext cx="1908048" cy="402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7662671" y="5998464"/>
            <a:ext cx="265175" cy="1310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785872" y="6705600"/>
            <a:ext cx="1630679" cy="2194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4809744" y="6437376"/>
            <a:ext cx="637031" cy="487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540240" y="1463039"/>
            <a:ext cx="39624" cy="10058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687823" y="4876800"/>
            <a:ext cx="67055" cy="1341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371088" y="4876800"/>
            <a:ext cx="60960" cy="1310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98192" y="1584960"/>
            <a:ext cx="972311" cy="4236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443728" y="4876800"/>
            <a:ext cx="57912" cy="1341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32689" y="6803135"/>
            <a:ext cx="6458711" cy="301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32688" y="3608832"/>
            <a:ext cx="4331208" cy="655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2176272" y="4681728"/>
            <a:ext cx="3480816" cy="670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81400" y="1121663"/>
            <a:ext cx="2700528" cy="4328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223504" y="6608064"/>
            <a:ext cx="1082040" cy="524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932688" y="6022847"/>
            <a:ext cx="3404616" cy="237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224271" y="4681728"/>
            <a:ext cx="2295144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5029200" y="3608832"/>
            <a:ext cx="2127504" cy="289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955791" y="3608832"/>
            <a:ext cx="2529840" cy="5913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32688" y="4706111"/>
            <a:ext cx="1246632" cy="5882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492496" y="6022847"/>
            <a:ext cx="2200655" cy="2956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249423" y="2145792"/>
            <a:ext cx="2773679" cy="304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932688" y="2170176"/>
            <a:ext cx="1246632" cy="283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4614671" y="2145792"/>
            <a:ext cx="1469136" cy="30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444752" y="2877311"/>
            <a:ext cx="2883407" cy="3017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346960" y="5071871"/>
            <a:ext cx="813815" cy="2316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5297423" y="3974591"/>
            <a:ext cx="554736" cy="2346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932688" y="2901695"/>
            <a:ext cx="417575" cy="2225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4419600" y="6022847"/>
            <a:ext cx="627888" cy="2346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419600" y="2877311"/>
            <a:ext cx="533400" cy="2377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126735" y="5852159"/>
            <a:ext cx="268224" cy="4084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005327" y="4706111"/>
            <a:ext cx="429768" cy="22250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127760" y="3608832"/>
            <a:ext cx="307847" cy="23774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2761488" y="2170176"/>
            <a:ext cx="201168" cy="2194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663951" y="4145279"/>
            <a:ext cx="4712208" cy="2371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88079" y="2901695"/>
            <a:ext cx="2651760" cy="688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41776" y="1316736"/>
            <a:ext cx="707136" cy="950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247888" y="6632447"/>
            <a:ext cx="1082040" cy="5273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41776" y="2340864"/>
            <a:ext cx="3011424" cy="204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BEST IN LOUISIANA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Lonza, Lake Charles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Mark Kern, Plant Manager</a:t>
            </a: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1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971800" y="4852415"/>
            <a:ext cx="3874008" cy="138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63696" y="2901695"/>
            <a:ext cx="2673096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176016" y="4120896"/>
            <a:ext cx="3715511" cy="310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247888" y="6632447"/>
            <a:ext cx="1094231" cy="518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6159" y="2340864"/>
            <a:ext cx="3002280" cy="204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BEST IN LOUISIANA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Lyondellbasell, Lake Charles Polymers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Greg Gray, Site Manager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Gregory Satterfield, Sr. Safety Engineer</a:t>
            </a: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262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54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834639" y="4145279"/>
            <a:ext cx="4367784" cy="2313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88079" y="2901695"/>
            <a:ext cx="265176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47888" y="6608064"/>
            <a:ext cx="1094231" cy="536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41776" y="2316479"/>
            <a:ext cx="3011424" cy="222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613647" y="6754368"/>
            <a:ext cx="219455" cy="1432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BEST IN LOUISIANA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Shintech Louisiana</a:t>
            </a:r>
          </a:p>
          <a:p>
            <a:pPr algn="ctr">
              <a:lnSpc>
                <a:spcPct val="100000"/>
              </a:lnSpc>
            </a:pPr>
            <a:r>
              <a:rPr lang="en-US" sz="3520" i="1" dirty="0">
                <a:solidFill>
                  <a:schemeClr val="tx2"/>
                </a:solidFill>
                <a:latin typeface="Calibri"/>
              </a:rPr>
              <a:t>Danny Cedotal, </a:t>
            </a: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VP of Manufacturing</a:t>
            </a:r>
          </a:p>
          <a:p>
            <a:pPr algn="ctr">
              <a:lnSpc>
                <a:spcPct val="100000"/>
              </a:lnSpc>
            </a:pP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Joel Prejean, Site Services Manager</a:t>
            </a:r>
          </a:p>
          <a:p>
            <a:pPr algn="ctr">
              <a:lnSpc>
                <a:spcPct val="100000"/>
              </a:lnSpc>
            </a:pP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Tim Bergeron, Environmental Manager</a:t>
            </a:r>
          </a:p>
          <a:p>
            <a:pPr algn="ctr">
              <a:lnSpc>
                <a:spcPct val="100000"/>
              </a:lnSpc>
            </a:pP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Chris Boggs, Safety Superintendent </a:t>
            </a:r>
            <a:r>
              <a:rPr lang="en-US" sz="3520" i="1" dirty="0" smtClean="0">
                <a:solidFill>
                  <a:schemeClr val="tx2"/>
                </a:solidFill>
                <a:latin typeface="Calibri"/>
              </a:rPr>
              <a:t> </a:t>
            </a: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99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05583" y="4120896"/>
            <a:ext cx="6089904" cy="2770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688079" y="2877311"/>
            <a:ext cx="2667000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663184" y="1316736"/>
            <a:ext cx="923543" cy="923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66159" y="2316479"/>
            <a:ext cx="3005328" cy="2194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BEST IN LOUISIANA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chemeClr val="tx2"/>
                </a:solidFill>
                <a:latin typeface="Calibri"/>
              </a:rPr>
              <a:t>ExxonMobil</a:t>
            </a:r>
          </a:p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chemeClr val="tx2"/>
                </a:solidFill>
                <a:latin typeface="Calibri"/>
              </a:rPr>
              <a:t>Baton Rouge Chemical Plant</a:t>
            </a:r>
          </a:p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chemeClr val="tx2"/>
                </a:solidFill>
                <a:latin typeface="Calibri"/>
              </a:rPr>
              <a:t>Dave Leucke, Plant Manager</a:t>
            </a:r>
          </a:p>
          <a:p>
            <a:pPr algn="ctr">
              <a:lnSpc>
                <a:spcPct val="100000"/>
              </a:lnSpc>
            </a:pPr>
            <a:r>
              <a:rPr lang="en-US" sz="3200" i="1" dirty="0">
                <a:solidFill>
                  <a:schemeClr val="tx2"/>
                </a:solidFill>
                <a:latin typeface="Calibri"/>
              </a:rPr>
              <a:t>Brad Allen, SSHE Manager</a:t>
            </a:r>
          </a:p>
          <a:p>
            <a:pPr algn="ctr">
              <a:lnSpc>
                <a:spcPct val="100000"/>
              </a:lnSpc>
            </a:pPr>
            <a:endParaRPr lang="en-US" sz="3520" i="1" dirty="0">
              <a:solidFill>
                <a:schemeClr val="tx2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2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371600" y="2852927"/>
            <a:ext cx="6931152" cy="1362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219200" y="4724400"/>
            <a:ext cx="7434072" cy="1463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321040" y="6632447"/>
            <a:ext cx="1100327" cy="521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41776" y="2340864"/>
            <a:ext cx="3014472" cy="1615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029455" y="5071871"/>
            <a:ext cx="1648968" cy="185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686800" y="6754368"/>
            <a:ext cx="225551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687567" y="5120640"/>
            <a:ext cx="97536" cy="1615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46215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74063" y="3730752"/>
            <a:ext cx="8138159" cy="2051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103120" y="2926079"/>
            <a:ext cx="3081528" cy="332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175503" y="2901695"/>
            <a:ext cx="2788920" cy="356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345423" y="6608064"/>
            <a:ext cx="1097279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566159" y="2340864"/>
            <a:ext cx="3017519" cy="2042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57072" y="3608832"/>
            <a:ext cx="7979664" cy="969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14400" y="6217917"/>
            <a:ext cx="8360664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370832" y="2145792"/>
            <a:ext cx="4459223" cy="1027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32688" y="2170176"/>
            <a:ext cx="3471672" cy="1005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2286000" y="1146047"/>
            <a:ext cx="5858256" cy="52120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2249423" y="5071871"/>
            <a:ext cx="6096000" cy="6522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957072" y="5071871"/>
            <a:ext cx="1618488" cy="5943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749552" y="1146047"/>
            <a:ext cx="536448" cy="4175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32688" y="2170176"/>
            <a:ext cx="768095" cy="2316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4104042" y="1274063"/>
            <a:ext cx="271272" cy="2895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4858511" y="2145792"/>
            <a:ext cx="569976" cy="243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3297935" y="1146047"/>
            <a:ext cx="149351" cy="4084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176016" y="2170176"/>
            <a:ext cx="438911" cy="2225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5955791" y="2145792"/>
            <a:ext cx="170687" cy="2407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688335" y="2170176"/>
            <a:ext cx="82295" cy="22555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307" cy="777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737104" y="5510784"/>
            <a:ext cx="4593336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8272271" y="6608064"/>
            <a:ext cx="1085087" cy="5303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736847" y="1121663"/>
            <a:ext cx="1563624" cy="423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834384" y="4901184"/>
            <a:ext cx="3002280" cy="252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444240" y="3877055"/>
            <a:ext cx="2075688" cy="3383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711952" y="1267967"/>
            <a:ext cx="603503" cy="280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834128" y="2779776"/>
            <a:ext cx="740663" cy="3444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931664" y="3998976"/>
            <a:ext cx="1642872" cy="256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5663184" y="2901695"/>
            <a:ext cx="545591" cy="2651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224783" y="4901184"/>
            <a:ext cx="551688" cy="2042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9601199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96773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066800"/>
            <a:ext cx="6324600" cy="92202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43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738664"/>
          </a:xfrm>
        </p:spPr>
        <p:txBody>
          <a:bodyPr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(16 sites)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2920" y="1823511"/>
            <a:ext cx="4375404" cy="4801314"/>
          </a:xfrm>
        </p:spPr>
        <p:txBody>
          <a:bodyPr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Corporation – Geismar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Bayer – Luling Plant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 Industries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Citgo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Petroleum Corporation – Lake Charles Refinery;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Chevron Oronite Company – Oak Point;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Cornerstone Chemical Company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Dow Chemical Company – Louisiana Operations;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ExxonMobil – Baton Rouge Chemical Plant;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Noranda Alumina, Gramerc</a:t>
            </a:r>
            <a:r>
              <a:rPr lang="en-US" sz="2000" dirty="0"/>
              <a:t>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4339650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Rubicon – Geismar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Sasol North America – Lake Charles Chemical Complex;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Chemical – Geismar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 Carbide Corporation, Wholly Owned Subsidiary of Dow Chemical  Co., – St. Charles Operations;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Westlake – Lake Charles South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Westlake - Plaquemine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Westlake – Sulphur, LA</a:t>
            </a:r>
          </a:p>
          <a:p>
            <a:endParaRPr lang="en-US" dirty="0"/>
          </a:p>
        </p:txBody>
      </p:sp>
      <p:sp>
        <p:nvSpPr>
          <p:cNvPr id="5" name="object 5"/>
          <p:cNvSpPr/>
          <p:nvPr/>
        </p:nvSpPr>
        <p:spPr>
          <a:xfrm>
            <a:off x="8296656" y="6632447"/>
            <a:ext cx="1091183" cy="521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0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400" y="0"/>
            <a:ext cx="9504000" cy="7754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212593" y="4145279"/>
            <a:ext cx="3493007" cy="2002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2810255" y="2901695"/>
            <a:ext cx="4355592" cy="749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296656" y="6632447"/>
            <a:ext cx="1091183" cy="5212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541776" y="2316479"/>
            <a:ext cx="3002279" cy="225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492496" y="5218176"/>
            <a:ext cx="73151" cy="1310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2628900"/>
            <a:ext cx="10057608" cy="1171764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3960" b="1" dirty="0">
                <a:solidFill>
                  <a:schemeClr val="tx2"/>
                </a:solidFill>
                <a:latin typeface="Calibri"/>
              </a:rPr>
              <a:t>2019 Winner</a:t>
            </a:r>
            <a:endParaRPr sz="1980" dirty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sz="3080" b="1" dirty="0">
                <a:solidFill>
                  <a:schemeClr val="tx2"/>
                </a:solidFill>
                <a:latin typeface="Calibri"/>
              </a:rPr>
              <a:t>Most Improved Performance</a:t>
            </a:r>
            <a:endParaRPr sz="1980" dirty="0">
              <a:solidFill>
                <a:schemeClr val="tx2"/>
              </a:solidFill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0" y="4029156"/>
            <a:ext cx="10057608" cy="1976040"/>
          </a:xfrm>
          <a:prstGeom prst="rect">
            <a:avLst/>
          </a:prstGeom>
          <a:noFill/>
          <a:ln>
            <a:noFill/>
          </a:ln>
        </p:spPr>
        <p:txBody>
          <a:bodyPr lIns="99000" tIns="49500" rIns="99000" bIns="49500"/>
          <a:lstStyle/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chemeClr val="tx2"/>
                </a:solidFill>
                <a:latin typeface="Calibri"/>
              </a:rPr>
              <a:t>Noranda Alumina, Gramercy</a:t>
            </a:r>
          </a:p>
          <a:p>
            <a:pPr algn="ctr">
              <a:lnSpc>
                <a:spcPct val="100000"/>
              </a:lnSpc>
            </a:pPr>
            <a:endParaRPr lang="en-US" sz="2400" i="1" dirty="0">
              <a:solidFill>
                <a:schemeClr val="tx2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chemeClr val="tx2"/>
                </a:solidFill>
                <a:latin typeface="Calibri"/>
              </a:rPr>
              <a:t>John Habisreitinger, Executive Vice President</a:t>
            </a:r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chemeClr val="tx2"/>
                </a:solidFill>
                <a:latin typeface="Calibri"/>
              </a:rPr>
              <a:t>Joe Pampinto, Site Vice President</a:t>
            </a:r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chemeClr val="tx2"/>
                </a:solidFill>
                <a:latin typeface="Calibri"/>
              </a:rPr>
              <a:t>Carolyn Ryans, Safety Manager</a:t>
            </a:r>
          </a:p>
          <a:p>
            <a:pPr algn="ctr">
              <a:lnSpc>
                <a:spcPct val="100000"/>
              </a:lnSpc>
            </a:pPr>
            <a:r>
              <a:rPr lang="en-US" sz="2400" i="1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endParaRPr sz="1980" dirty="0"/>
          </a:p>
        </p:txBody>
      </p:sp>
      <p:pic>
        <p:nvPicPr>
          <p:cNvPr id="18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549640" y="6903720"/>
            <a:ext cx="1232352" cy="602316"/>
          </a:xfrm>
          <a:prstGeom prst="rect">
            <a:avLst/>
          </a:prstGeom>
          <a:ln>
            <a:noFill/>
          </a:ln>
        </p:spPr>
      </p:pic>
      <p:pic>
        <p:nvPicPr>
          <p:cNvPr id="184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598552" y="473868"/>
            <a:ext cx="4961880" cy="19027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784</Words>
  <Application>Microsoft Office PowerPoint</Application>
  <PresentationFormat>Custom</PresentationFormat>
  <Paragraphs>166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Four (16 sites)</vt:lpstr>
      <vt:lpstr>PowerPoint Presentation</vt:lpstr>
      <vt:lpstr>PowerPoint Presentation</vt:lpstr>
      <vt:lpstr>Class Three (12 sites)</vt:lpstr>
      <vt:lpstr>PowerPoint Presentation</vt:lpstr>
      <vt:lpstr>PowerPoint Presentation</vt:lpstr>
      <vt:lpstr>Class Two (15 sites)</vt:lpstr>
      <vt:lpstr>PowerPoint Presentation</vt:lpstr>
      <vt:lpstr>PowerPoint Presentation</vt:lpstr>
      <vt:lpstr>Class One (23 sites)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Flynn</dc:creator>
  <cp:lastModifiedBy>Edward Flynn</cp:lastModifiedBy>
  <cp:revision>33</cp:revision>
  <dcterms:created xsi:type="dcterms:W3CDTF">2019-10-07T20:48:37Z</dcterms:created>
  <dcterms:modified xsi:type="dcterms:W3CDTF">2019-10-22T16:05:46Z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2019-10-07T00:00:00Z</vt:filetime>
  </property>
  <property fmtid="{D5CDD505-2E9C-101B-9397-08002B2CF9AE}" pid="3" name="Creator">
    <vt:lpwstr>Xerox WorkCentre 7970</vt:lpwstr>
  </property>
  <property fmtid="{D5CDD505-2E9C-101B-9397-08002B2CF9AE}" pid="4" name="LastSaved">
    <vt:filetime>2019-10-07T00:00:00Z</vt:filetime>
  </property>
</Properties>
</file>